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2" r:id="rId14"/>
    <p:sldId id="280" r:id="rId15"/>
    <p:sldId id="270" r:id="rId16"/>
    <p:sldId id="268" r:id="rId17"/>
    <p:sldId id="265" r:id="rId18"/>
    <p:sldId id="284" r:id="rId19"/>
    <p:sldId id="266" r:id="rId20"/>
    <p:sldId id="283" r:id="rId21"/>
    <p:sldId id="267" r:id="rId22"/>
    <p:sldId id="285" r:id="rId23"/>
    <p:sldId id="269" r:id="rId24"/>
    <p:sldId id="275" r:id="rId25"/>
    <p:sldId id="277" r:id="rId26"/>
    <p:sldId id="276" r:id="rId27"/>
    <p:sldId id="281" r:id="rId28"/>
    <p:sldId id="278" r:id="rId29"/>
    <p:sldId id="279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EB32E-B1A4-4461-BAD2-AC6CFF145446}" type="datetimeFigureOut">
              <a:rPr lang="el-GR" smtClean="0"/>
              <a:t>14/12/2017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E5656-CD0C-47D9-9B76-50257AB551C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38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C3C09E0-CAFB-4969-A55C-3DAE30B0B3D6}" type="datetimeFigureOut">
              <a:rPr lang="el-GR" smtClean="0"/>
              <a:pPr/>
              <a:t>14/12/2017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A02F260-3C03-4272-8E55-6E24D822A9E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27 </a:t>
            </a:r>
            <a:r>
              <a:rPr lang="el-GR" dirty="0" smtClean="0">
                <a:solidFill>
                  <a:srgbClr val="002060"/>
                </a:solidFill>
              </a:rPr>
              <a:t>ΧΡΟΝΩΝ ΓΥΝΑΙΚΑ ΜΕ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ΑΝΑΙΜΙΑ, </a:t>
            </a:r>
          </a:p>
          <a:p>
            <a:r>
              <a:rPr lang="el-GR" dirty="0" err="1" smtClean="0">
                <a:solidFill>
                  <a:srgbClr val="002060"/>
                </a:solidFill>
              </a:rPr>
              <a:t>ΘΡΟΜΒΟΚΥΤΤαΡΩΣΗ</a:t>
            </a:r>
            <a:r>
              <a:rPr lang="el-GR" dirty="0" smtClean="0">
                <a:solidFill>
                  <a:srgbClr val="002060"/>
                </a:solidFill>
              </a:rPr>
              <a:t>, 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ΔΕΡΜΑΤΙΚΕΣ ΒΛΑΒΕΣ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ΜΕΤΑ ΑΠΟ ΤΑΞΙΔΙ ΣΤΟ ΕΞΩΤΕΡΙΚΟ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ΣΥΖΗΤΗΣΗ ΕΝΔΙΑΦΕΡΟΝΤΩΝ ΠΕΡΙΣΤΑΤΙΚΩΝ 2017-2018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79512" y="6021288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ΧΡΙΣΤΟΠΟΥΛΟΥ  ΦΩΤΕΙΝΗ, ΕΠΙΚ. ΠΑΘΟΛΟΓΟΣ , ΤΕΠ , ΠΓΝΙ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l-GR" dirty="0" err="1" smtClean="0">
                <a:solidFill>
                  <a:srgbClr val="002060"/>
                </a:solidFill>
              </a:rPr>
              <a:t>στορικό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Ταξίδι στην Ιορδανία για ένα μήνα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Επανεμφάνιση βλάβης αριστερά στον πώγωνα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Διπλασιασμός βλάβης </a:t>
            </a:r>
            <a:r>
              <a:rPr lang="el-GR" smtClean="0">
                <a:solidFill>
                  <a:srgbClr val="002060"/>
                </a:solidFill>
              </a:rPr>
              <a:t>στο δεξιού αντιβράχιο</a:t>
            </a:r>
            <a:endParaRPr lang="el-GR" dirty="0" smtClean="0">
              <a:solidFill>
                <a:srgbClr val="002060"/>
              </a:solidFill>
            </a:endParaRP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Επανεμφάνιση βλάβης αριστερού </a:t>
            </a:r>
            <a:r>
              <a:rPr lang="el-GR" dirty="0" err="1" smtClean="0">
                <a:solidFill>
                  <a:srgbClr val="002060"/>
                </a:solidFill>
              </a:rPr>
              <a:t>αντιβράχιου</a:t>
            </a:r>
            <a:endParaRPr lang="el-GR" dirty="0" smtClean="0">
              <a:solidFill>
                <a:srgbClr val="002060"/>
              </a:solidFill>
            </a:endParaRP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Εμφάνιση ελκών κόλπου </a:t>
            </a:r>
            <a:r>
              <a:rPr lang="en-US" dirty="0" smtClean="0">
                <a:solidFill>
                  <a:srgbClr val="002060"/>
                </a:solidFill>
              </a:rPr>
              <a:t>waxed and waned</a:t>
            </a:r>
          </a:p>
          <a:p>
            <a:pPr>
              <a:buNone/>
            </a:pPr>
            <a:r>
              <a:rPr lang="el-GR" dirty="0" smtClean="0"/>
              <a:t> 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312" y="4077073"/>
            <a:ext cx="3257450" cy="202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2060"/>
                </a:solidFill>
              </a:rPr>
              <a:t>Π</a:t>
            </a:r>
            <a:r>
              <a:rPr lang="el-GR" dirty="0" smtClean="0">
                <a:solidFill>
                  <a:srgbClr val="002060"/>
                </a:solidFill>
              </a:rPr>
              <a:t>αραπομπή σε κλινική λοιμωδών νοσημάτων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50703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l-GR" b="1" dirty="0" smtClean="0"/>
              <a:t>Ιστορικό</a:t>
            </a:r>
            <a:r>
              <a:rPr lang="el-GR" dirty="0" smtClean="0"/>
              <a:t> :</a:t>
            </a:r>
          </a:p>
          <a:p>
            <a:r>
              <a:rPr lang="en-US" dirty="0"/>
              <a:t>5</a:t>
            </a:r>
            <a:r>
              <a:rPr lang="el-GR" dirty="0" smtClean="0"/>
              <a:t> μήνες με εξάρσεις και υφέσεις δερματικού εξανθήματος</a:t>
            </a:r>
          </a:p>
          <a:p>
            <a:r>
              <a:rPr lang="el-GR" dirty="0" smtClean="0"/>
              <a:t>2 μήνες με επεισόδια κολπικών ελκών </a:t>
            </a:r>
            <a:endParaRPr lang="en-US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b="1" dirty="0" err="1" smtClean="0"/>
              <a:t>Ηχ</a:t>
            </a:r>
            <a:r>
              <a:rPr lang="el-GR" b="1" dirty="0" smtClean="0"/>
              <a:t>: </a:t>
            </a:r>
            <a:r>
              <a:rPr lang="el-GR" dirty="0" smtClean="0"/>
              <a:t>ΔΕΠΥ, λήψη αντισυλληπτικών (μόνιμος σύντροφος με χρήση προφυλακτικού)</a:t>
            </a:r>
            <a:endParaRPr lang="en-US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Κοινωνικό </a:t>
            </a:r>
            <a:r>
              <a:rPr lang="el-GR" b="1" dirty="0" err="1" smtClean="0"/>
              <a:t>Ηχ</a:t>
            </a:r>
            <a:r>
              <a:rPr lang="el-GR" b="1" dirty="0" smtClean="0"/>
              <a:t>: </a:t>
            </a:r>
            <a:r>
              <a:rPr lang="el-GR" dirty="0" smtClean="0"/>
              <a:t>ταξίδια εξωτερικό (ενασχόληση με καμήλα, ελέφαντα, κολύμπι σε καταρράκτες)</a:t>
            </a:r>
            <a:endParaRPr lang="en-US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err="1" smtClean="0"/>
              <a:t>Οικ</a:t>
            </a:r>
            <a:r>
              <a:rPr lang="el-GR" b="1" dirty="0" smtClean="0"/>
              <a:t> </a:t>
            </a:r>
            <a:r>
              <a:rPr lang="el-GR" b="1" dirty="0" err="1" smtClean="0"/>
              <a:t>Ηχ</a:t>
            </a:r>
            <a:r>
              <a:rPr lang="el-GR" b="1" dirty="0" smtClean="0"/>
              <a:t>: </a:t>
            </a:r>
            <a:r>
              <a:rPr lang="el-GR" dirty="0" smtClean="0"/>
              <a:t>ΣΔ πατέρας, ΑΥ και ρευματική </a:t>
            </a:r>
            <a:r>
              <a:rPr lang="el-GR" dirty="0" err="1" smtClean="0"/>
              <a:t>πολυμυαλγία</a:t>
            </a:r>
            <a:r>
              <a:rPr lang="el-GR" dirty="0" smtClean="0"/>
              <a:t> μητέρα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Κλινική εξέταση: </a:t>
            </a:r>
          </a:p>
          <a:p>
            <a:pPr marL="0" indent="0">
              <a:buNone/>
            </a:pPr>
            <a:r>
              <a:rPr lang="el-GR" dirty="0" smtClean="0"/>
              <a:t>ΑΠ=90/52</a:t>
            </a:r>
            <a:r>
              <a:rPr lang="en-US" dirty="0" smtClean="0"/>
              <a:t>mmHg</a:t>
            </a:r>
            <a:r>
              <a:rPr lang="el-GR" dirty="0" smtClean="0"/>
              <a:t>, σφ=66/</a:t>
            </a:r>
            <a:r>
              <a:rPr lang="en-US" dirty="0" smtClean="0"/>
              <a:t>min, </a:t>
            </a:r>
            <a:r>
              <a:rPr lang="el-GR" dirty="0" smtClean="0"/>
              <a:t>κορ=99%, ΒΜΙ=24.9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Δερματικές</a:t>
            </a:r>
            <a:r>
              <a:rPr lang="el-GR" dirty="0" smtClean="0"/>
              <a:t> </a:t>
            </a:r>
            <a:r>
              <a:rPr lang="el-GR" b="1" dirty="0" smtClean="0"/>
              <a:t>βλάβες</a:t>
            </a:r>
            <a:r>
              <a:rPr lang="el-GR" dirty="0" smtClean="0"/>
              <a:t>: </a:t>
            </a:r>
          </a:p>
          <a:p>
            <a:r>
              <a:rPr lang="el-GR" dirty="0" smtClean="0"/>
              <a:t>αρ. </a:t>
            </a:r>
            <a:r>
              <a:rPr lang="el-GR" dirty="0" err="1" smtClean="0"/>
              <a:t>πώγωνα</a:t>
            </a:r>
            <a:r>
              <a:rPr lang="el-GR" dirty="0" smtClean="0"/>
              <a:t> 2εκ ερύθημα με ατροφική, επίπεδη  πλάκα</a:t>
            </a:r>
          </a:p>
          <a:p>
            <a:r>
              <a:rPr lang="el-GR" dirty="0" smtClean="0"/>
              <a:t>Αντιβράχια </a:t>
            </a:r>
            <a:r>
              <a:rPr lang="el-GR" dirty="0" err="1" smtClean="0"/>
              <a:t>άμφω</a:t>
            </a:r>
            <a:r>
              <a:rPr lang="el-GR" dirty="0" smtClean="0"/>
              <a:t> 5εκ ατροφικές, επίπεδες πλάκες με σαφή όρια</a:t>
            </a:r>
          </a:p>
          <a:p>
            <a:r>
              <a:rPr lang="el-GR" dirty="0" smtClean="0"/>
              <a:t>2 έλκη 2χιλ στο μικρό χείλος του αιδοίου και στον κόλπο</a:t>
            </a:r>
          </a:p>
          <a:p>
            <a:endParaRPr lang="el-GR" dirty="0" smtClean="0"/>
          </a:p>
          <a:p>
            <a:pPr marL="0" algn="ctr">
              <a:buNone/>
            </a:pPr>
            <a:r>
              <a:rPr lang="el-GR" b="1" dirty="0" smtClean="0"/>
              <a:t>Λοιπή εξέταση </a:t>
            </a:r>
            <a:r>
              <a:rPr lang="el-GR" b="1" dirty="0" err="1" smtClean="0"/>
              <a:t>κφ</a:t>
            </a:r>
            <a:endParaRPr lang="el-GR" b="1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Ε</a:t>
            </a:r>
            <a:r>
              <a:rPr lang="el-GR" dirty="0" smtClean="0">
                <a:solidFill>
                  <a:srgbClr val="002060"/>
                </a:solidFill>
              </a:rPr>
              <a:t>ξετάσεις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err="1" smtClean="0"/>
              <a:t>Εργ</a:t>
            </a:r>
            <a:r>
              <a:rPr lang="el-GR" b="1" dirty="0" smtClean="0"/>
              <a:t>. έλεγχος: </a:t>
            </a:r>
          </a:p>
          <a:p>
            <a:pPr marL="0" indent="0">
              <a:buNone/>
            </a:pPr>
            <a:r>
              <a:rPr lang="el-GR" dirty="0" smtClean="0"/>
              <a:t>Αναιμία, </a:t>
            </a:r>
            <a:r>
              <a:rPr lang="el-GR" dirty="0" err="1" smtClean="0"/>
              <a:t>θρομβοκυττάρωση</a:t>
            </a:r>
            <a:r>
              <a:rPr lang="el-GR" dirty="0" smtClean="0"/>
              <a:t>, αυξημένη αλκαλική </a:t>
            </a:r>
            <a:r>
              <a:rPr lang="el-GR" dirty="0" err="1" smtClean="0"/>
              <a:t>φωσφατάση</a:t>
            </a: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IGRA (-), </a:t>
            </a:r>
            <a:r>
              <a:rPr lang="en-US" dirty="0" err="1" smtClean="0"/>
              <a:t>HbsAg</a:t>
            </a:r>
            <a:r>
              <a:rPr lang="en-US" dirty="0" smtClean="0"/>
              <a:t>(-), </a:t>
            </a:r>
            <a:r>
              <a:rPr lang="en-US" dirty="0" err="1" smtClean="0"/>
              <a:t>HbcIgM</a:t>
            </a:r>
            <a:r>
              <a:rPr lang="en-US" dirty="0" smtClean="0"/>
              <a:t> (-), HIV 1,2 (-), </a:t>
            </a:r>
            <a:r>
              <a:rPr lang="el-GR" dirty="0" smtClean="0"/>
              <a:t>λοιπός έλεγχος </a:t>
            </a:r>
            <a:r>
              <a:rPr lang="el-GR" dirty="0" err="1" smtClean="0"/>
              <a:t>κφ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Επανεκτίμηση βιοψίας:</a:t>
            </a:r>
          </a:p>
          <a:p>
            <a:pPr>
              <a:buFontTx/>
              <a:buChar char="-"/>
            </a:pPr>
            <a:r>
              <a:rPr lang="el-GR" dirty="0" err="1" smtClean="0"/>
              <a:t>κοκκιωματώδης</a:t>
            </a:r>
            <a:r>
              <a:rPr lang="el-GR" dirty="0" smtClean="0"/>
              <a:t> φλεγμονή</a:t>
            </a:r>
          </a:p>
          <a:p>
            <a:pPr>
              <a:buFontTx/>
              <a:buChar char="-"/>
            </a:pPr>
            <a:r>
              <a:rPr lang="el-GR" dirty="0" err="1" smtClean="0"/>
              <a:t>μακροφάγα</a:t>
            </a:r>
            <a:r>
              <a:rPr lang="el-GR" dirty="0" smtClean="0"/>
              <a:t> και </a:t>
            </a:r>
            <a:r>
              <a:rPr lang="el-GR" dirty="0" err="1" smtClean="0"/>
              <a:t>γιγαντικύτταρα</a:t>
            </a: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Ουδετερόφιλα και </a:t>
            </a:r>
            <a:r>
              <a:rPr lang="el-GR" dirty="0" err="1" smtClean="0"/>
              <a:t>ηωσινόφιλα</a:t>
            </a: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Χωρίς μικροοργανισμούς σε (</a:t>
            </a:r>
            <a:r>
              <a:rPr lang="en-US" dirty="0" smtClean="0"/>
              <a:t>Gram stain, </a:t>
            </a:r>
            <a:r>
              <a:rPr lang="en-US" dirty="0" err="1" smtClean="0"/>
              <a:t>Giemsa</a:t>
            </a:r>
            <a:r>
              <a:rPr lang="en-US" dirty="0" smtClean="0"/>
              <a:t> stain, stain for acid-fast bacilli, acid-Schiff stain)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 algn="ctr">
              <a:buNone/>
            </a:pPr>
            <a:r>
              <a:rPr lang="el-GR" dirty="0" smtClean="0"/>
              <a:t> </a:t>
            </a:r>
            <a:r>
              <a:rPr lang="el-GR" b="1" dirty="0" smtClean="0"/>
              <a:t>δ/δ</a:t>
            </a:r>
          </a:p>
          <a:p>
            <a:pPr marL="0" indent="0" algn="ctr">
              <a:buNone/>
            </a:pPr>
            <a:r>
              <a:rPr lang="el-GR" b="1" dirty="0" smtClean="0"/>
              <a:t> </a:t>
            </a:r>
            <a:r>
              <a:rPr lang="el-GR" b="1" dirty="0" err="1" smtClean="0"/>
              <a:t>κοκκιωματώδης</a:t>
            </a:r>
            <a:r>
              <a:rPr lang="el-GR" b="1" dirty="0" smtClean="0"/>
              <a:t> δερματική φλεγμονή </a:t>
            </a:r>
          </a:p>
          <a:p>
            <a:pPr marL="0" indent="0" algn="ctr">
              <a:buNone/>
            </a:pPr>
            <a:r>
              <a:rPr lang="el-GR" b="1" dirty="0" smtClean="0"/>
              <a:t>+ </a:t>
            </a:r>
          </a:p>
          <a:p>
            <a:pPr marL="0" indent="0" algn="ctr">
              <a:buNone/>
            </a:pPr>
            <a:r>
              <a:rPr lang="el-GR" b="1" dirty="0" smtClean="0"/>
              <a:t>αναιμία, </a:t>
            </a:r>
            <a:r>
              <a:rPr lang="el-GR" b="1" dirty="0" err="1" smtClean="0"/>
              <a:t>θρομβοκυττάρωση</a:t>
            </a:r>
            <a:endParaRPr lang="el-GR" b="1" dirty="0" smtClean="0"/>
          </a:p>
          <a:p>
            <a:pPr marL="0" indent="0" algn="ctr">
              <a:buNone/>
            </a:pPr>
            <a:r>
              <a:rPr lang="el-GR" b="1" dirty="0" smtClean="0"/>
              <a:t>+ </a:t>
            </a:r>
          </a:p>
          <a:p>
            <a:pPr marL="0" indent="0" algn="ctr">
              <a:buNone/>
            </a:pPr>
            <a:r>
              <a:rPr lang="el-GR" b="1" dirty="0" smtClean="0"/>
              <a:t>αλκαλική </a:t>
            </a:r>
            <a:r>
              <a:rPr lang="el-GR" b="1" dirty="0" err="1" smtClean="0"/>
              <a:t>φωσφατάση</a:t>
            </a:r>
            <a:r>
              <a:rPr lang="el-GR" b="1" dirty="0" smtClean="0"/>
              <a:t> ηπατικής προέλευσης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ΚΑΜΙΑ ΛΑΜΠΡΗ ΙΔΕΑ???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39752" y="2780928"/>
            <a:ext cx="4779479" cy="218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ΒΙΟΨΙΑ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71589" y="4941168"/>
            <a:ext cx="7194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err="1" smtClean="0"/>
              <a:t>περιθυλακική</a:t>
            </a:r>
            <a:r>
              <a:rPr lang="el-GR" dirty="0" smtClean="0"/>
              <a:t> </a:t>
            </a:r>
            <a:r>
              <a:rPr lang="el-GR" dirty="0" err="1"/>
              <a:t>κοκκιωματώδης</a:t>
            </a:r>
            <a:r>
              <a:rPr lang="el-GR" dirty="0"/>
              <a:t> και φλεγμονώδης διήθηση </a:t>
            </a:r>
            <a:endParaRPr lang="en-US" dirty="0" smtClean="0"/>
          </a:p>
          <a:p>
            <a:pPr algn="ctr"/>
            <a:r>
              <a:rPr lang="el-GR" dirty="0" smtClean="0"/>
              <a:t>με </a:t>
            </a:r>
            <a:r>
              <a:rPr lang="el-GR" dirty="0"/>
              <a:t>ουδετερόφιλα και </a:t>
            </a:r>
            <a:r>
              <a:rPr lang="el-GR" dirty="0" err="1" smtClean="0"/>
              <a:t>ηωσινόφιλα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5656" y="2703512"/>
            <a:ext cx="74961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Εκτίμηση κοκκιώδους εξανθήματος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Λοιμώδη αίτια</a:t>
            </a:r>
          </a:p>
          <a:p>
            <a:pPr lvl="1"/>
            <a:r>
              <a:rPr lang="el-GR" dirty="0" err="1" smtClean="0">
                <a:solidFill>
                  <a:srgbClr val="002060"/>
                </a:solidFill>
              </a:rPr>
              <a:t>Βακτηριακά</a:t>
            </a:r>
            <a:endParaRPr lang="el-GR" dirty="0" smtClean="0">
              <a:solidFill>
                <a:srgbClr val="002060"/>
              </a:solidFill>
            </a:endParaRP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Ιογενή</a:t>
            </a:r>
          </a:p>
          <a:p>
            <a:pPr lvl="1"/>
            <a:r>
              <a:rPr lang="el-GR" dirty="0" err="1" smtClean="0">
                <a:solidFill>
                  <a:srgbClr val="002060"/>
                </a:solidFill>
              </a:rPr>
              <a:t>Μυκητιασικά</a:t>
            </a:r>
            <a:endParaRPr lang="el-GR" dirty="0" smtClean="0">
              <a:solidFill>
                <a:srgbClr val="002060"/>
              </a:solidFill>
            </a:endParaRP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Παρασιτικά</a:t>
            </a:r>
          </a:p>
          <a:p>
            <a:r>
              <a:rPr lang="el-GR" dirty="0" smtClean="0"/>
              <a:t>Μη λοιμώδη αίτια </a:t>
            </a:r>
          </a:p>
          <a:p>
            <a:pPr lvl="1"/>
            <a:r>
              <a:rPr lang="el-GR" dirty="0" err="1" smtClean="0">
                <a:solidFill>
                  <a:srgbClr val="002060"/>
                </a:solidFill>
              </a:rPr>
              <a:t>Κοκκιωματώδη</a:t>
            </a:r>
            <a:r>
              <a:rPr lang="el-GR" dirty="0" smtClean="0">
                <a:solidFill>
                  <a:srgbClr val="002060"/>
                </a:solidFill>
              </a:rPr>
              <a:t> νοσήματα τύπου </a:t>
            </a:r>
            <a:r>
              <a:rPr lang="el-GR" dirty="0" err="1" smtClean="0">
                <a:solidFill>
                  <a:srgbClr val="002060"/>
                </a:solidFill>
              </a:rPr>
              <a:t>σαρκοείδωσης</a:t>
            </a:r>
            <a:endParaRPr lang="el-GR" dirty="0" smtClean="0">
              <a:solidFill>
                <a:srgbClr val="002060"/>
              </a:solidFill>
            </a:endParaRPr>
          </a:p>
          <a:p>
            <a:r>
              <a:rPr lang="en-US" dirty="0" smtClean="0"/>
              <a:t>A</a:t>
            </a:r>
            <a:r>
              <a:rPr lang="el-GR" dirty="0" err="1" smtClean="0"/>
              <a:t>υτοάνοσα</a:t>
            </a:r>
            <a:r>
              <a:rPr lang="el-GR" dirty="0" smtClean="0"/>
              <a:t> νοσήματα: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Αγγειίτιδες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ΡΑ, ΣΕΛ</a:t>
            </a:r>
          </a:p>
          <a:p>
            <a:pPr lvl="1"/>
            <a:r>
              <a:rPr lang="el-GR" dirty="0" err="1" smtClean="0">
                <a:solidFill>
                  <a:srgbClr val="002060"/>
                </a:solidFill>
              </a:rPr>
              <a:t>Νοσος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Bechet</a:t>
            </a:r>
          </a:p>
          <a:p>
            <a:pPr lvl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Δ</a:t>
            </a:r>
            <a:r>
              <a:rPr lang="el-GR" dirty="0" smtClean="0">
                <a:solidFill>
                  <a:srgbClr val="002060"/>
                </a:solidFill>
              </a:rPr>
              <a:t>ιερεύνηση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Προγραμματισμός αξονικών θώρακα, κοιλίας και πυέλου</a:t>
            </a:r>
          </a:p>
          <a:p>
            <a:endParaRPr lang="el-GR" dirty="0" smtClean="0"/>
          </a:p>
          <a:p>
            <a:r>
              <a:rPr lang="el-GR" dirty="0" smtClean="0"/>
              <a:t>4 εβδομάδες αργότερα αδυναμία και αιμωδίες αριστερού άνω άκρου</a:t>
            </a:r>
          </a:p>
          <a:p>
            <a:endParaRPr lang="el-GR" dirty="0" smtClean="0"/>
          </a:p>
          <a:p>
            <a:r>
              <a:rPr lang="el-GR" dirty="0" smtClean="0"/>
              <a:t>Αδυναμία ψηλάφησης </a:t>
            </a:r>
            <a:r>
              <a:rPr lang="el-GR" dirty="0" err="1" smtClean="0"/>
              <a:t>κερκιδικής</a:t>
            </a:r>
            <a:r>
              <a:rPr lang="el-GR" dirty="0" smtClean="0"/>
              <a:t> αρτηρίας και αδυναμία μέτρησης της αρτηριακής πίεσης </a:t>
            </a:r>
            <a:r>
              <a:rPr lang="el-GR" dirty="0" err="1" smtClean="0"/>
              <a:t>άμφω</a:t>
            </a:r>
            <a:r>
              <a:rPr lang="el-GR" dirty="0" smtClean="0"/>
              <a:t> με θερμά άκρα χωρίς αλλαγές στο χρώμα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δ/δ </a:t>
            </a:r>
            <a:r>
              <a:rPr lang="el-GR" dirty="0" err="1" smtClean="0">
                <a:solidFill>
                  <a:srgbClr val="002060"/>
                </a:solidFill>
              </a:rPr>
              <a:t>κοκκιωματώδης</a:t>
            </a:r>
            <a:r>
              <a:rPr lang="el-GR" dirty="0" smtClean="0">
                <a:solidFill>
                  <a:srgbClr val="002060"/>
                </a:solidFill>
              </a:rPr>
              <a:t> δερματική βλάβη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u="sng" dirty="0" smtClean="0"/>
              <a:t>Λοιμώδη: </a:t>
            </a:r>
            <a:endParaRPr lang="el-GR" u="sng" dirty="0"/>
          </a:p>
          <a:p>
            <a:r>
              <a:rPr lang="el-GR" u="sng" dirty="0" err="1" smtClean="0"/>
              <a:t>Βακτηριακά</a:t>
            </a:r>
            <a:r>
              <a:rPr lang="el-GR" u="sng" dirty="0" smtClean="0"/>
              <a:t>: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Σταφυλόκοκκος, στρεπτόκοκκος</a:t>
            </a:r>
          </a:p>
          <a:p>
            <a:pPr lvl="2"/>
            <a:r>
              <a:rPr lang="el-GR" dirty="0" smtClean="0"/>
              <a:t>Αρνητικές καλλιέργειες και χρώση</a:t>
            </a:r>
            <a:r>
              <a:rPr lang="en-US" dirty="0" smtClean="0"/>
              <a:t> gram </a:t>
            </a:r>
            <a:r>
              <a:rPr lang="el-GR" dirty="0" smtClean="0"/>
              <a:t>πολλαπλές φορές</a:t>
            </a:r>
          </a:p>
          <a:p>
            <a:pPr lvl="1"/>
            <a:r>
              <a:rPr lang="el-GR" dirty="0" err="1" smtClean="0">
                <a:solidFill>
                  <a:srgbClr val="002060"/>
                </a:solidFill>
              </a:rPr>
              <a:t>Μπαρτονέλλα</a:t>
            </a:r>
            <a:r>
              <a:rPr lang="el-GR" dirty="0" smtClean="0">
                <a:solidFill>
                  <a:srgbClr val="002060"/>
                </a:solidFill>
              </a:rPr>
              <a:t>  </a:t>
            </a:r>
          </a:p>
          <a:p>
            <a:pPr lvl="2"/>
            <a:r>
              <a:rPr lang="el-GR" dirty="0" smtClean="0"/>
              <a:t>(-)συνήθως τοπική νόσο</a:t>
            </a:r>
          </a:p>
          <a:p>
            <a:pPr lvl="1"/>
            <a:r>
              <a:rPr lang="el-GR" dirty="0" err="1" smtClean="0">
                <a:solidFill>
                  <a:srgbClr val="002060"/>
                </a:solidFill>
              </a:rPr>
              <a:t>Χλαμύδια</a:t>
            </a:r>
            <a:endParaRPr lang="el-GR" dirty="0" smtClean="0">
              <a:solidFill>
                <a:srgbClr val="002060"/>
              </a:solidFill>
            </a:endParaRPr>
          </a:p>
          <a:p>
            <a:pPr lvl="2"/>
            <a:r>
              <a:rPr lang="el-GR" dirty="0" smtClean="0"/>
              <a:t>(-) σεξουαλικό ιστορικό, χωρίς άλλο νόσημα</a:t>
            </a:r>
          </a:p>
          <a:p>
            <a:pPr lvl="1"/>
            <a:r>
              <a:rPr lang="el-GR" dirty="0" err="1" smtClean="0">
                <a:solidFill>
                  <a:srgbClr val="002060"/>
                </a:solidFill>
              </a:rPr>
              <a:t>Βρουκέλλα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</a:p>
          <a:p>
            <a:pPr lvl="2"/>
            <a:r>
              <a:rPr lang="el-GR" dirty="0" smtClean="0"/>
              <a:t>(+) καμήλες, Μαρόκο ενδημική περιοχή, κλινική εικόνα</a:t>
            </a:r>
          </a:p>
          <a:p>
            <a:pPr lvl="2"/>
            <a:r>
              <a:rPr lang="el-GR" dirty="0" smtClean="0"/>
              <a:t> (-) αρθραλγίες, εξάνθημα σπάνιο φυσαλιδώδες και </a:t>
            </a:r>
            <a:r>
              <a:rPr lang="el-GR" dirty="0" err="1" smtClean="0"/>
              <a:t>λεμφαδενοπάθεια</a:t>
            </a:r>
            <a:endParaRPr lang="el-GR" dirty="0" smtClean="0"/>
          </a:p>
          <a:p>
            <a:pPr lvl="1"/>
            <a:r>
              <a:rPr lang="en-US" dirty="0" err="1">
                <a:solidFill>
                  <a:srgbClr val="002060"/>
                </a:solidFill>
              </a:rPr>
              <a:t>Haemophilus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ducreyi</a:t>
            </a:r>
            <a:endParaRPr lang="en-US" dirty="0" smtClean="0">
              <a:solidFill>
                <a:srgbClr val="002060"/>
              </a:solidFill>
            </a:endParaRP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(+) </a:t>
            </a:r>
            <a:r>
              <a:rPr lang="el-GR" dirty="0" smtClean="0"/>
              <a:t>έλκη</a:t>
            </a:r>
          </a:p>
          <a:p>
            <a:pPr lvl="2"/>
            <a:r>
              <a:rPr lang="el-GR" dirty="0" smtClean="0">
                <a:solidFill>
                  <a:srgbClr val="002060"/>
                </a:solidFill>
              </a:rPr>
              <a:t>(-) </a:t>
            </a:r>
            <a:r>
              <a:rPr lang="el-GR" dirty="0" smtClean="0"/>
              <a:t>αιμορραγίες ελκών, </a:t>
            </a:r>
            <a:r>
              <a:rPr lang="el-GR" dirty="0" err="1" smtClean="0"/>
              <a:t>λεμφαδενοπάθεια</a:t>
            </a:r>
            <a:r>
              <a:rPr lang="el-GR" dirty="0"/>
              <a:t> </a:t>
            </a:r>
            <a:r>
              <a:rPr lang="el-GR" dirty="0" smtClean="0"/>
              <a:t>τοπικά, (-) ιστορικό (σεξ. </a:t>
            </a:r>
            <a:r>
              <a:rPr lang="el-GR" dirty="0"/>
              <a:t>μ</a:t>
            </a:r>
            <a:r>
              <a:rPr lang="el-GR" dirty="0" smtClean="0"/>
              <a:t>εταδιδόμενο)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δ/δ </a:t>
            </a:r>
            <a:r>
              <a:rPr lang="el-GR" dirty="0" err="1">
                <a:solidFill>
                  <a:srgbClr val="002060"/>
                </a:solidFill>
              </a:rPr>
              <a:t>κοκκιωματώδης</a:t>
            </a:r>
            <a:r>
              <a:rPr lang="el-GR" dirty="0">
                <a:solidFill>
                  <a:srgbClr val="002060"/>
                </a:solidFill>
              </a:rPr>
              <a:t> δερματική βλάβη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>
                <a:solidFill>
                  <a:srgbClr val="002060"/>
                </a:solidFill>
              </a:rPr>
              <a:t>Burkholderia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dirty="0" err="1">
                <a:solidFill>
                  <a:srgbClr val="002060"/>
                </a:solidFill>
              </a:rPr>
              <a:t>pseudomallei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dirty="0" err="1">
                <a:solidFill>
                  <a:srgbClr val="002060"/>
                </a:solidFill>
              </a:rPr>
              <a:t>gram</a:t>
            </a:r>
            <a:r>
              <a:rPr lang="el-GR" dirty="0">
                <a:solidFill>
                  <a:srgbClr val="002060"/>
                </a:solidFill>
              </a:rPr>
              <a:t>(-) (</a:t>
            </a:r>
            <a:r>
              <a:rPr lang="el-GR" dirty="0" err="1">
                <a:solidFill>
                  <a:srgbClr val="002060"/>
                </a:solidFill>
              </a:rPr>
              <a:t>ψευδομονάδα</a:t>
            </a:r>
            <a:r>
              <a:rPr lang="el-GR" dirty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(+) ενδημική στην Ταϊλάνδη σε περίοδο βροχών, κλινική εικόνα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(-) υποκείμενο νόσημα, προσβολή αναπνευστικού, αρνητικές καλλιέργειες</a:t>
            </a:r>
          </a:p>
          <a:p>
            <a:r>
              <a:rPr lang="el-GR" dirty="0" err="1">
                <a:solidFill>
                  <a:srgbClr val="002060"/>
                </a:solidFill>
              </a:rPr>
              <a:t>Μυκοβακτηρίδιο</a:t>
            </a:r>
            <a:r>
              <a:rPr lang="el-GR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(+) Ενδημικό σε Ταϊλάνδη και Μαρόκο, μετάδοση από ελέφαντα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(-) αρνητικές καλλιέργειες, IGRA (-), </a:t>
            </a:r>
            <a:r>
              <a:rPr lang="el-GR" dirty="0" err="1">
                <a:solidFill>
                  <a:schemeClr val="tx1"/>
                </a:solidFill>
              </a:rPr>
              <a:t>ανοσοεπαρκές</a:t>
            </a:r>
            <a:r>
              <a:rPr lang="el-GR" dirty="0">
                <a:solidFill>
                  <a:schemeClr val="tx1"/>
                </a:solidFill>
              </a:rPr>
              <a:t> άτομο με διάχυτη νόσο</a:t>
            </a:r>
          </a:p>
          <a:p>
            <a:r>
              <a:rPr lang="el-GR" dirty="0" err="1">
                <a:solidFill>
                  <a:srgbClr val="002060"/>
                </a:solidFill>
              </a:rPr>
              <a:t>Francisella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dirty="0" err="1">
                <a:solidFill>
                  <a:srgbClr val="002060"/>
                </a:solidFill>
              </a:rPr>
              <a:t>tularensis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dirty="0" err="1">
                <a:solidFill>
                  <a:srgbClr val="002060"/>
                </a:solidFill>
              </a:rPr>
              <a:t>gram</a:t>
            </a:r>
            <a:r>
              <a:rPr lang="el-GR" dirty="0">
                <a:solidFill>
                  <a:srgbClr val="002060"/>
                </a:solidFill>
              </a:rPr>
              <a:t>(-) 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(+) ενδημική από κρότωνα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(-)  </a:t>
            </a:r>
            <a:r>
              <a:rPr lang="el-GR" dirty="0" err="1">
                <a:solidFill>
                  <a:schemeClr val="tx1"/>
                </a:solidFill>
              </a:rPr>
              <a:t>εσχαροποιημένες</a:t>
            </a:r>
            <a:r>
              <a:rPr lang="el-GR" dirty="0">
                <a:solidFill>
                  <a:schemeClr val="tx1"/>
                </a:solidFill>
              </a:rPr>
              <a:t> βλάβες, βαριά κλινική </a:t>
            </a:r>
            <a:r>
              <a:rPr lang="el-GR" dirty="0" smtClean="0">
                <a:solidFill>
                  <a:schemeClr val="tx1"/>
                </a:solidFill>
              </a:rPr>
              <a:t>εικόνα</a:t>
            </a:r>
          </a:p>
          <a:p>
            <a:r>
              <a:rPr lang="el-GR" dirty="0" smtClean="0">
                <a:solidFill>
                  <a:srgbClr val="002060"/>
                </a:solidFill>
              </a:rPr>
              <a:t>Ωχρά σπειροχαίτη- σύφιλη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Έλκη, δερματικό κοκκίωμα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(-) βαριά εικόνα σε συστηματική προσβολή, αρθραλγίες, μακρά εξέλιξη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118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δ/δ </a:t>
            </a:r>
            <a:r>
              <a:rPr lang="el-GR" dirty="0" err="1" smtClean="0">
                <a:solidFill>
                  <a:srgbClr val="002060"/>
                </a:solidFill>
              </a:rPr>
              <a:t>κοκκιωματώδης</a:t>
            </a:r>
            <a:r>
              <a:rPr lang="el-GR" dirty="0" smtClean="0">
                <a:solidFill>
                  <a:srgbClr val="002060"/>
                </a:solidFill>
              </a:rPr>
              <a:t> δερματική βλάβη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l-GR" u="sng" dirty="0" smtClean="0"/>
              <a:t>Μυκητίαση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err="1" smtClean="0">
                <a:solidFill>
                  <a:srgbClr val="002060"/>
                </a:solidFill>
              </a:rPr>
              <a:t>Κρυπτόκοκκος</a:t>
            </a:r>
            <a:endParaRPr lang="el-GR" dirty="0" smtClean="0">
              <a:solidFill>
                <a:srgbClr val="002060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 smtClean="0"/>
              <a:t>(+) σε </a:t>
            </a:r>
            <a:r>
              <a:rPr lang="el-GR" dirty="0" err="1" smtClean="0"/>
              <a:t>ανοσοεπαρκείς</a:t>
            </a:r>
            <a:r>
              <a:rPr lang="el-GR" dirty="0" smtClean="0"/>
              <a:t> ασθενείς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 smtClean="0"/>
              <a:t>(-) Αρνητική ιστολογική και αντισώματα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Ιστόπλασμα</a:t>
            </a:r>
            <a:r>
              <a:rPr lang="el-GR" dirty="0" smtClean="0">
                <a:solidFill>
                  <a:srgbClr val="002060"/>
                </a:solidFill>
              </a:rPr>
              <a:t>, Βλαστομύκητας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 smtClean="0"/>
              <a:t>Ενδημικά </a:t>
            </a:r>
            <a:r>
              <a:rPr lang="en-US" dirty="0" smtClean="0"/>
              <a:t>New England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(-) </a:t>
            </a:r>
            <a:r>
              <a:rPr lang="el-GR" dirty="0" smtClean="0"/>
              <a:t>πνευμονική νόσο, (-) αντισώματα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u="sng" dirty="0" smtClean="0"/>
              <a:t>Ιοί όπως </a:t>
            </a:r>
            <a:r>
              <a:rPr lang="el-GR" u="sng" dirty="0" err="1" smtClean="0"/>
              <a:t>έρπης</a:t>
            </a:r>
            <a:r>
              <a:rPr lang="el-GR" u="sng" dirty="0" smtClean="0"/>
              <a:t>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 smtClean="0"/>
              <a:t>(+) Κοκκιώματα, έλκη γεννητικών οργάνων και αγγειίτιδα μεγάλων αγγείων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l-GR" dirty="0" smtClean="0"/>
              <a:t>(-) βαριά κλινική εικόνα, ηπατική (</a:t>
            </a:r>
            <a:r>
              <a:rPr lang="el-GR" dirty="0" err="1" smtClean="0"/>
              <a:t>τρανσαμινασαιμία</a:t>
            </a:r>
            <a:r>
              <a:rPr lang="el-GR" dirty="0" smtClean="0"/>
              <a:t>) και νεφρική προσβολή</a:t>
            </a:r>
          </a:p>
          <a:p>
            <a:pPr lvl="2"/>
            <a:endParaRPr lang="el-GR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Ιστορικό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5070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 smtClean="0"/>
              <a:t>Προσήλθε σε κλινική λοιμωδών νοημάτων με: </a:t>
            </a:r>
          </a:p>
          <a:p>
            <a:pPr lvl="1" algn="ctr">
              <a:buNone/>
            </a:pPr>
            <a:endParaRPr lang="en-US" b="1" dirty="0" smtClean="0"/>
          </a:p>
          <a:p>
            <a:pPr lvl="1" algn="ctr">
              <a:buNone/>
            </a:pPr>
            <a:endParaRPr lang="en-US" b="1" dirty="0"/>
          </a:p>
          <a:p>
            <a:pPr lvl="1" algn="ctr">
              <a:buNone/>
            </a:pPr>
            <a:endParaRPr lang="en-US" b="1" dirty="0" smtClean="0"/>
          </a:p>
          <a:p>
            <a:pPr lvl="1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δερματικές αλλοιώσεις</a:t>
            </a:r>
          </a:p>
          <a:p>
            <a:pPr lvl="1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+</a:t>
            </a:r>
          </a:p>
          <a:p>
            <a:pPr lvl="1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αναιμία, </a:t>
            </a:r>
            <a:r>
              <a:rPr lang="el-GR" b="1" dirty="0" err="1" smtClean="0">
                <a:solidFill>
                  <a:srgbClr val="002060"/>
                </a:solidFill>
              </a:rPr>
              <a:t>θρομβοκυττάρωση</a:t>
            </a:r>
            <a:endParaRPr lang="el-GR" b="1" dirty="0" smtClean="0">
              <a:solidFill>
                <a:srgbClr val="002060"/>
              </a:solidFill>
            </a:endParaRPr>
          </a:p>
          <a:p>
            <a:pPr lvl="1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+</a:t>
            </a:r>
          </a:p>
          <a:p>
            <a:pPr lvl="1" algn="ctr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αυξημένη αλκαλική </a:t>
            </a:r>
            <a:r>
              <a:rPr lang="el-GR" b="1" dirty="0" err="1" smtClean="0">
                <a:solidFill>
                  <a:srgbClr val="002060"/>
                </a:solidFill>
              </a:rPr>
              <a:t>φωσφατάση</a:t>
            </a:r>
            <a:endParaRPr lang="el-GR" b="1" dirty="0" smtClean="0">
              <a:solidFill>
                <a:srgbClr val="002060"/>
              </a:solidFill>
            </a:endParaRP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δ/δ </a:t>
            </a:r>
            <a:r>
              <a:rPr lang="el-GR" dirty="0" err="1">
                <a:solidFill>
                  <a:srgbClr val="002060"/>
                </a:solidFill>
              </a:rPr>
              <a:t>κοκκιωματώδης</a:t>
            </a:r>
            <a:r>
              <a:rPr lang="el-GR" dirty="0">
                <a:solidFill>
                  <a:srgbClr val="002060"/>
                </a:solidFill>
              </a:rPr>
              <a:t> δερματική βλάβη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u="sng" dirty="0"/>
              <a:t>Παρασιτική νόσος: </a:t>
            </a:r>
          </a:p>
          <a:p>
            <a:pPr lvl="1"/>
            <a:r>
              <a:rPr lang="el-GR" dirty="0">
                <a:solidFill>
                  <a:srgbClr val="002060"/>
                </a:solidFill>
              </a:rPr>
              <a:t>Λεϊσμανίασή</a:t>
            </a:r>
          </a:p>
          <a:p>
            <a:pPr lvl="2"/>
            <a:r>
              <a:rPr lang="el-GR" dirty="0"/>
              <a:t>(+) Ενδημική στο Μαρόκο </a:t>
            </a:r>
          </a:p>
          <a:p>
            <a:pPr lvl="2"/>
            <a:r>
              <a:rPr lang="el-GR" dirty="0"/>
              <a:t>(-) δεν ανιχνεύθηκαν μικροοργανισμοί στα </a:t>
            </a:r>
            <a:r>
              <a:rPr lang="el-GR" dirty="0" err="1"/>
              <a:t>μακροφάγα</a:t>
            </a:r>
            <a:r>
              <a:rPr lang="el-GR" dirty="0"/>
              <a:t> </a:t>
            </a:r>
          </a:p>
          <a:p>
            <a:pPr lvl="1"/>
            <a:r>
              <a:rPr lang="el-GR" dirty="0" err="1">
                <a:solidFill>
                  <a:srgbClr val="002060"/>
                </a:solidFill>
              </a:rPr>
              <a:t>Σχιστοσωμίαση</a:t>
            </a:r>
            <a:endParaRPr lang="el-GR" dirty="0">
              <a:solidFill>
                <a:srgbClr val="002060"/>
              </a:solidFill>
            </a:endParaRPr>
          </a:p>
          <a:p>
            <a:pPr lvl="2"/>
            <a:r>
              <a:rPr lang="el-GR" dirty="0"/>
              <a:t>(+) καταρράκτες </a:t>
            </a:r>
            <a:r>
              <a:rPr lang="el-GR" dirty="0" err="1"/>
              <a:t>Ταϋλάνδης</a:t>
            </a:r>
            <a:endParaRPr lang="el-GR" dirty="0"/>
          </a:p>
          <a:p>
            <a:pPr lvl="2"/>
            <a:r>
              <a:rPr lang="el-GR" dirty="0"/>
              <a:t>(-) μη τυπικό εξάνθημα, πορεία εξέλιξης</a:t>
            </a:r>
          </a:p>
          <a:p>
            <a:pPr lvl="2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3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δ/δ </a:t>
            </a:r>
            <a:r>
              <a:rPr lang="el-GR" dirty="0" err="1" smtClean="0">
                <a:solidFill>
                  <a:srgbClr val="002060"/>
                </a:solidFill>
              </a:rPr>
              <a:t>κοκκιωματώδης</a:t>
            </a:r>
            <a:r>
              <a:rPr lang="el-GR" dirty="0" smtClean="0">
                <a:solidFill>
                  <a:srgbClr val="002060"/>
                </a:solidFill>
              </a:rPr>
              <a:t> δερματική βλάβη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70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u="sng" dirty="0" smtClean="0"/>
              <a:t>Μη λοιμώδη αίτια </a:t>
            </a:r>
          </a:p>
          <a:p>
            <a:r>
              <a:rPr lang="el-GR" dirty="0" err="1" smtClean="0">
                <a:solidFill>
                  <a:srgbClr val="002060"/>
                </a:solidFill>
              </a:rPr>
              <a:t>Σαρκοείδωση</a:t>
            </a:r>
            <a:endParaRPr lang="el-GR" dirty="0" smtClean="0">
              <a:solidFill>
                <a:srgbClr val="002060"/>
              </a:solidFill>
            </a:endParaRPr>
          </a:p>
          <a:p>
            <a:pPr lvl="2"/>
            <a:r>
              <a:rPr lang="el-GR" dirty="0" smtClean="0"/>
              <a:t>(+) δερματικά κοκκιώματα</a:t>
            </a:r>
          </a:p>
          <a:p>
            <a:pPr lvl="2"/>
            <a:r>
              <a:rPr lang="el-GR" dirty="0" smtClean="0"/>
              <a:t>(-) απουσία πνευμονικής και οφθαλμικής προσβολής, </a:t>
            </a:r>
            <a:r>
              <a:rPr lang="el-GR" dirty="0" err="1" smtClean="0"/>
              <a:t>λεμφαδενοπάθειας</a:t>
            </a:r>
            <a:endParaRPr lang="el-GR" dirty="0" smtClean="0"/>
          </a:p>
          <a:p>
            <a:pPr lvl="2"/>
            <a:endParaRPr lang="el-GR" dirty="0" smtClean="0"/>
          </a:p>
          <a:p>
            <a:r>
              <a:rPr lang="el-GR" dirty="0" smtClean="0">
                <a:solidFill>
                  <a:srgbClr val="002060"/>
                </a:solidFill>
              </a:rPr>
              <a:t>Νόσος </a:t>
            </a:r>
            <a:r>
              <a:rPr lang="en-US" dirty="0" err="1" smtClean="0">
                <a:solidFill>
                  <a:srgbClr val="002060"/>
                </a:solidFill>
              </a:rPr>
              <a:t>Bechet</a:t>
            </a:r>
            <a:endParaRPr lang="el-GR" dirty="0" smtClean="0">
              <a:solidFill>
                <a:srgbClr val="002060"/>
              </a:solidFill>
            </a:endParaRPr>
          </a:p>
          <a:p>
            <a:pPr lvl="2"/>
            <a:r>
              <a:rPr lang="el-GR" dirty="0" smtClean="0"/>
              <a:t>(+) έλκη κόλπου</a:t>
            </a:r>
          </a:p>
          <a:p>
            <a:pPr lvl="2"/>
            <a:r>
              <a:rPr lang="el-GR" dirty="0" smtClean="0"/>
              <a:t>(-) εξάνθημα τύπου οζώδες ερύθημα</a:t>
            </a:r>
          </a:p>
          <a:p>
            <a:pPr lvl="2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δ/δ </a:t>
            </a:r>
            <a:r>
              <a:rPr lang="el-GR" dirty="0" err="1"/>
              <a:t>κοκκιωματώδης</a:t>
            </a:r>
            <a:r>
              <a:rPr lang="el-GR" dirty="0"/>
              <a:t> δερματική βλάβη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 err="1"/>
              <a:t>Αυτοάνοσα</a:t>
            </a:r>
            <a:r>
              <a:rPr lang="el-GR" u="sng" dirty="0"/>
              <a:t> νοσήματα- αγγειίτιδες </a:t>
            </a:r>
          </a:p>
          <a:p>
            <a:r>
              <a:rPr lang="el-GR" dirty="0"/>
              <a:t>ΣΕΛ, ΡΑ</a:t>
            </a:r>
          </a:p>
          <a:p>
            <a:pPr lvl="2"/>
            <a:r>
              <a:rPr lang="el-GR" dirty="0"/>
              <a:t>(+) εξάνθημα</a:t>
            </a:r>
          </a:p>
          <a:p>
            <a:pPr lvl="2"/>
            <a:r>
              <a:rPr lang="el-GR" dirty="0"/>
              <a:t>(-) απουσία τυπικού εξανθήματος και νεφρικής/ αρθρικής προσβολής, </a:t>
            </a:r>
            <a:r>
              <a:rPr lang="el-GR" dirty="0" smtClean="0"/>
              <a:t>αρν</a:t>
            </a:r>
            <a:r>
              <a:rPr lang="el-GR" dirty="0" smtClean="0"/>
              <a:t>ητικός</a:t>
            </a:r>
            <a:r>
              <a:rPr lang="el-GR" dirty="0" smtClean="0"/>
              <a:t> εργαστηριακός </a:t>
            </a:r>
            <a:r>
              <a:rPr lang="el-GR" dirty="0"/>
              <a:t>ειδικός έλεγχος</a:t>
            </a:r>
          </a:p>
          <a:p>
            <a:r>
              <a:rPr lang="el-GR" dirty="0" err="1"/>
              <a:t>Γιγαντοκυτταρική</a:t>
            </a:r>
            <a:r>
              <a:rPr lang="el-GR" dirty="0"/>
              <a:t> </a:t>
            </a:r>
            <a:r>
              <a:rPr lang="el-GR" dirty="0" err="1"/>
              <a:t>αρτηριίτιδα</a:t>
            </a:r>
            <a:endParaRPr lang="el-GR" dirty="0"/>
          </a:p>
          <a:p>
            <a:pPr lvl="2"/>
            <a:r>
              <a:rPr lang="el-GR" dirty="0"/>
              <a:t>(-) ηλικία , ΤΚΕ,  κυρίως καρωτίδες</a:t>
            </a:r>
          </a:p>
          <a:p>
            <a:r>
              <a:rPr lang="el-GR" dirty="0" err="1">
                <a:solidFill>
                  <a:srgbClr val="FF0000"/>
                </a:solidFill>
              </a:rPr>
              <a:t>Takayasu</a:t>
            </a:r>
            <a:r>
              <a:rPr lang="el-GR" dirty="0">
                <a:solidFill>
                  <a:srgbClr val="FF0000"/>
                </a:solidFill>
              </a:rPr>
              <a:t> αρτηρίτιδα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39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/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Takayasu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err="1" smtClean="0">
                <a:solidFill>
                  <a:srgbClr val="002060"/>
                </a:solidFill>
              </a:rPr>
              <a:t>αρτηριίτιδα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273939" y="1412776"/>
            <a:ext cx="8503920" cy="5184576"/>
          </a:xfrm>
        </p:spPr>
        <p:txBody>
          <a:bodyPr>
            <a:normAutofit fontScale="70000" lnSpcReduction="20000"/>
          </a:bodyPr>
          <a:lstStyle/>
          <a:p>
            <a:r>
              <a:rPr lang="el-GR" sz="3600" dirty="0" smtClean="0"/>
              <a:t>ΣΥΣΤΗΜΑΤΙΚΑ: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απώλεια βάρους, πυρέτιο, </a:t>
            </a:r>
            <a:r>
              <a:rPr lang="el-GR" dirty="0" smtClean="0">
                <a:solidFill>
                  <a:schemeClr val="tx1"/>
                </a:solidFill>
              </a:rPr>
              <a:t>κακουχία</a:t>
            </a:r>
          </a:p>
          <a:p>
            <a:r>
              <a:rPr lang="el-GR" dirty="0" smtClean="0"/>
              <a:t>ΜΥΟΣΚΕΛΕΤΙΚΟ: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αρθραλγίες</a:t>
            </a:r>
            <a:r>
              <a:rPr lang="el-GR" dirty="0">
                <a:solidFill>
                  <a:schemeClr val="tx1"/>
                </a:solidFill>
              </a:rPr>
              <a:t>/ μυαλγίες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K</a:t>
            </a:r>
            <a:r>
              <a:rPr lang="el-GR" dirty="0"/>
              <a:t>ΑΡΔΙΑΓΓΕΙΑΚΟ: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Καρωτοδυνία</a:t>
            </a:r>
            <a:endParaRPr lang="el-GR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Απώλεια περιφερικών σφύξεων, έλκη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Διαλείπουσα χωλότητα, </a:t>
            </a:r>
            <a:r>
              <a:rPr lang="el-GR" dirty="0" err="1">
                <a:solidFill>
                  <a:schemeClr val="tx1"/>
                </a:solidFill>
              </a:rPr>
              <a:t>συγκοπτικά</a:t>
            </a:r>
            <a:r>
              <a:rPr lang="el-GR" dirty="0">
                <a:solidFill>
                  <a:schemeClr val="tx1"/>
                </a:solidFill>
              </a:rPr>
              <a:t> επεισόδια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Φυσήματα </a:t>
            </a:r>
            <a:r>
              <a:rPr lang="el-GR" dirty="0" err="1">
                <a:solidFill>
                  <a:schemeClr val="tx1"/>
                </a:solidFill>
              </a:rPr>
              <a:t>υποκλειδίου</a:t>
            </a:r>
            <a:endParaRPr lang="el-GR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Διαφορές αρτηριακής πίεσης μεταξύ των δύο άνω άκρων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Αρτηριακή υπέρταση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Στηθάγχη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/>
              <a:t>ΓΑΣΤΡΕΝΤΕΡΙΚΟ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Κοιλιακό άλγος, διάρροια, αιμορραγία</a:t>
            </a:r>
          </a:p>
          <a:p>
            <a:r>
              <a:rPr lang="el-GR" dirty="0"/>
              <a:t>ΔΕΡΜΑ: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Οζώδες ερύθημα, γαγγραινώδες </a:t>
            </a:r>
            <a:r>
              <a:rPr lang="el-GR" dirty="0" err="1">
                <a:solidFill>
                  <a:schemeClr val="tx1"/>
                </a:solidFill>
              </a:rPr>
              <a:t>πυόδερμα</a:t>
            </a:r>
            <a:r>
              <a:rPr lang="el-GR" dirty="0">
                <a:solidFill>
                  <a:schemeClr val="tx1"/>
                </a:solidFill>
              </a:rPr>
              <a:t>, </a:t>
            </a:r>
            <a:r>
              <a:rPr lang="el-GR" dirty="0" err="1">
                <a:solidFill>
                  <a:schemeClr val="tx1"/>
                </a:solidFill>
              </a:rPr>
              <a:t>αγγειτιδικές</a:t>
            </a:r>
            <a:r>
              <a:rPr lang="el-GR" dirty="0">
                <a:solidFill>
                  <a:schemeClr val="tx1"/>
                </a:solidFill>
              </a:rPr>
              <a:t> βλάβες</a:t>
            </a:r>
          </a:p>
          <a:p>
            <a:r>
              <a:rPr lang="el-GR" dirty="0"/>
              <a:t>ΑΝΑΠΝΕΥΣΤΙΚΟ</a:t>
            </a:r>
            <a:r>
              <a:rPr lang="el-GR" dirty="0" smtClean="0"/>
              <a:t>:</a:t>
            </a:r>
          </a:p>
          <a:p>
            <a:pPr lvl="1"/>
            <a:r>
              <a:rPr lang="el-GR" dirty="0">
                <a:solidFill>
                  <a:schemeClr val="tx1"/>
                </a:solidFill>
              </a:rPr>
              <a:t>δύσπνοια, αιμόπτυση, πνευμονική υπέρταση ή κακοήθη υπέρταση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l-GR" dirty="0" smtClean="0"/>
              <a:t>ΚΝΣ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ίλιγγος</a:t>
            </a:r>
            <a:r>
              <a:rPr lang="el-GR" dirty="0">
                <a:solidFill>
                  <a:schemeClr val="tx1"/>
                </a:solidFill>
              </a:rPr>
              <a:t>, </a:t>
            </a:r>
            <a:r>
              <a:rPr lang="el-GR" dirty="0" err="1">
                <a:solidFill>
                  <a:schemeClr val="tx1"/>
                </a:solidFill>
              </a:rPr>
              <a:t>συγκοπτικά</a:t>
            </a:r>
            <a:r>
              <a:rPr lang="el-GR" dirty="0">
                <a:solidFill>
                  <a:schemeClr val="tx1"/>
                </a:solidFill>
              </a:rPr>
              <a:t> επεισόδια, κεφαλαλγία, σπασμοί , </a:t>
            </a:r>
            <a:r>
              <a:rPr lang="el-GR" dirty="0" smtClean="0">
                <a:solidFill>
                  <a:schemeClr val="tx1"/>
                </a:solidFill>
              </a:rPr>
              <a:t>ΑΕΕ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ΚΡΙΤΗΡΙΑ ΤΑΞΙΝΟΜΗΣΗΣ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05731" y="1556792"/>
            <a:ext cx="6296025" cy="44767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942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34400" cy="758952"/>
          </a:xfrm>
        </p:spPr>
        <p:txBody>
          <a:bodyPr>
            <a:no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ΕΞΕΤΑΣΗ ΕΚΛΟΓΗΣ</a:t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l-GR" sz="2400" dirty="0" smtClean="0">
                <a:solidFill>
                  <a:srgbClr val="002060"/>
                </a:solidFill>
              </a:rPr>
              <a:t>ΔΙΑΔΕΡΜΙΚΗ ΕΝΔΟΦΛΕΒΙΑ </a:t>
            </a:r>
            <a:br>
              <a:rPr lang="el-GR" sz="2400" dirty="0" smtClean="0">
                <a:solidFill>
                  <a:srgbClr val="002060"/>
                </a:solidFill>
              </a:rPr>
            </a:br>
            <a:r>
              <a:rPr lang="el-GR" sz="2400" dirty="0" smtClean="0">
                <a:solidFill>
                  <a:srgbClr val="002060"/>
                </a:solidFill>
              </a:rPr>
              <a:t>ΑΓΓΕΙΟΓΡΑΦΙΑ</a:t>
            </a:r>
            <a:endParaRPr lang="el-GR" sz="2400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520" y="1556792"/>
            <a:ext cx="4616448" cy="2429709"/>
          </a:xfrm>
          <a:prstGeom prst="rect">
            <a:avLst/>
          </a:prstGeom>
          <a:effectLst>
            <a:glow rad="241300">
              <a:schemeClr val="accent1">
                <a:alpha val="40000"/>
              </a:schemeClr>
            </a:glo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968" y="3684358"/>
            <a:ext cx="3952786" cy="2901063"/>
          </a:xfrm>
          <a:prstGeom prst="rect">
            <a:avLst/>
          </a:prstGeom>
          <a:effectLst>
            <a:innerShdw blurRad="889000" dist="63500" dir="13500000">
              <a:srgbClr val="00206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452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ΑΓΓΕΙΟΓΡΑΜΜΑ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08024" y="1527175"/>
            <a:ext cx="40914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Η ασθενής μας…</a:t>
            </a:r>
            <a:br>
              <a:rPr lang="el-GR" dirty="0" smtClean="0">
                <a:solidFill>
                  <a:srgbClr val="002060"/>
                </a:solidFill>
              </a:rPr>
            </a:br>
            <a:r>
              <a:rPr lang="el-GR" dirty="0" smtClean="0">
                <a:solidFill>
                  <a:srgbClr val="002060"/>
                </a:solidFill>
              </a:rPr>
              <a:t>στένωση αριστερής υποκλείδιας αρτηρίας</a:t>
            </a:r>
            <a:endParaRPr lang="el-GR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39752" y="2780928"/>
            <a:ext cx="4806471" cy="22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ΑΓΩΓΗ- ΠΡΟΓΝΩΣΗ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Αγωγή με </a:t>
            </a:r>
            <a:r>
              <a:rPr lang="el-GR" dirty="0" err="1" smtClean="0"/>
              <a:t>πρεδνιζολόνη</a:t>
            </a:r>
            <a:r>
              <a:rPr lang="el-GR" dirty="0" smtClean="0"/>
              <a:t>: </a:t>
            </a:r>
            <a:r>
              <a:rPr lang="el-GR" dirty="0" smtClean="0"/>
              <a:t>συνήθης δόση έναρξης 45-60 </a:t>
            </a:r>
            <a:r>
              <a:rPr lang="en-US" dirty="0" smtClean="0"/>
              <a:t>mg/d </a:t>
            </a:r>
            <a:r>
              <a:rPr lang="el-GR" dirty="0" smtClean="0"/>
              <a:t>ή 0.5-</a:t>
            </a:r>
            <a:r>
              <a:rPr lang="en-US" dirty="0" smtClean="0"/>
              <a:t>1 mg/kg/day</a:t>
            </a:r>
            <a:r>
              <a:rPr lang="el-GR" dirty="0"/>
              <a:t> </a:t>
            </a:r>
            <a:r>
              <a:rPr lang="el-GR" dirty="0" smtClean="0"/>
              <a:t>για 3 μήνες με σταδιακή μείωση</a:t>
            </a:r>
          </a:p>
          <a:p>
            <a:r>
              <a:rPr lang="el-GR" dirty="0" smtClean="0"/>
              <a:t>Σε αποτυχία ή σε αντένδειξη: </a:t>
            </a:r>
            <a:r>
              <a:rPr lang="el-GR" dirty="0" err="1" smtClean="0"/>
              <a:t>ανοσοκατασταλτικά</a:t>
            </a:r>
            <a:r>
              <a:rPr lang="el-GR" dirty="0" smtClean="0"/>
              <a:t> όπως </a:t>
            </a:r>
            <a:r>
              <a:rPr lang="el-GR" dirty="0" err="1" smtClean="0"/>
              <a:t>μεθοτρεξάτη</a:t>
            </a:r>
            <a:r>
              <a:rPr lang="el-GR" dirty="0"/>
              <a:t> </a:t>
            </a:r>
            <a:r>
              <a:rPr lang="el-GR" dirty="0" smtClean="0"/>
              <a:t>ή  </a:t>
            </a:r>
            <a:r>
              <a:rPr lang="el-GR" dirty="0" err="1" smtClean="0"/>
              <a:t>αζαθειοπρίνη</a:t>
            </a:r>
            <a:r>
              <a:rPr lang="el-GR" dirty="0" smtClean="0"/>
              <a:t>, </a:t>
            </a:r>
            <a:r>
              <a:rPr lang="el-GR" dirty="0" err="1" smtClean="0"/>
              <a:t>κυκλοφωσφαμίδη</a:t>
            </a:r>
            <a:r>
              <a:rPr lang="el-GR" dirty="0" smtClean="0"/>
              <a:t>, </a:t>
            </a:r>
            <a:r>
              <a:rPr lang="el-GR" b="1" dirty="0" smtClean="0"/>
              <a:t>αναστολέα της </a:t>
            </a:r>
            <a:r>
              <a:rPr lang="en-US" b="1" dirty="0" smtClean="0"/>
              <a:t>Il-6</a:t>
            </a:r>
            <a:r>
              <a:rPr lang="el-GR" b="1" dirty="0" smtClean="0"/>
              <a:t> </a:t>
            </a:r>
            <a:r>
              <a:rPr lang="en-US" b="1" dirty="0" smtClean="0"/>
              <a:t>tocilizumab</a:t>
            </a:r>
            <a:endParaRPr lang="el-GR" b="1" dirty="0" smtClean="0"/>
          </a:p>
          <a:p>
            <a:r>
              <a:rPr lang="el-GR" dirty="0" smtClean="0"/>
              <a:t>Χειρουργική παρέμβαση</a:t>
            </a:r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u="sng" dirty="0" smtClean="0"/>
              <a:t>Πρόγνωση</a:t>
            </a:r>
            <a:r>
              <a:rPr lang="el-GR" dirty="0" smtClean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Καλή σε πρώιμη διάγνωση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Κακή πρόγνωση σε : ΚΑ, ΑΕΕ, ΟΕΜ, ΣΝ, ρήξη ανευρύσματος, νεφρική νόσο</a:t>
            </a:r>
          </a:p>
        </p:txBody>
      </p:sp>
    </p:spTree>
    <p:extLst>
      <p:ext uri="{BB962C8B-B14F-4D97-AF65-F5344CB8AC3E}">
        <p14:creationId xmlns:p14="http://schemas.microsoft.com/office/powerpoint/2010/main" val="2287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アリガト</a:t>
            </a:r>
            <a:r>
              <a:rPr lang="ja-JP" altLang="en-US" dirty="0" smtClean="0">
                <a:solidFill>
                  <a:srgbClr val="002060"/>
                </a:solidFill>
              </a:rPr>
              <a:t>ウ</a:t>
            </a:r>
            <a:r>
              <a:rPr lang="el-GR" altLang="ja-JP" dirty="0" smtClean="0">
                <a:solidFill>
                  <a:srgbClr val="002060"/>
                </a:solidFill>
              </a:rPr>
              <a:t>= </a:t>
            </a:r>
            <a:r>
              <a:rPr lang="en-US" altLang="ja-JP" dirty="0" err="1" smtClean="0">
                <a:solidFill>
                  <a:srgbClr val="002060"/>
                </a:solidFill>
              </a:rPr>
              <a:t>arigatou</a:t>
            </a:r>
            <a:r>
              <a:rPr lang="en-US" altLang="ja-JP" dirty="0" smtClean="0">
                <a:solidFill>
                  <a:srgbClr val="002060"/>
                </a:solidFill>
              </a:rPr>
              <a:t>= </a:t>
            </a:r>
            <a:r>
              <a:rPr lang="el-GR" altLang="ja-JP" dirty="0" smtClean="0">
                <a:solidFill>
                  <a:srgbClr val="002060"/>
                </a:solidFill>
              </a:rPr>
              <a:t>ευχαριστώ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Mikito</a:t>
            </a:r>
            <a:r>
              <a:rPr lang="en-US" dirty="0" smtClean="0"/>
              <a:t> </a:t>
            </a:r>
            <a:r>
              <a:rPr lang="en-US" dirty="0" err="1"/>
              <a:t>T</a:t>
            </a:r>
            <a:r>
              <a:rPr lang="en-US" dirty="0" err="1" smtClean="0"/>
              <a:t>akayasu</a:t>
            </a:r>
            <a:r>
              <a:rPr lang="en-US" dirty="0" smtClean="0"/>
              <a:t> </a:t>
            </a:r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724" y="2780928"/>
            <a:ext cx="20859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002060"/>
                </a:solidFill>
              </a:rPr>
              <a:t/>
            </a:r>
            <a:br>
              <a:rPr lang="el-GR" sz="2400" dirty="0">
                <a:solidFill>
                  <a:srgbClr val="002060"/>
                </a:solidFill>
              </a:rPr>
            </a:br>
            <a:r>
              <a:rPr lang="el-GR" sz="2400" dirty="0">
                <a:solidFill>
                  <a:srgbClr val="002060"/>
                </a:solidFill>
              </a:rPr>
              <a:t>11 μήνες πριν…</a:t>
            </a:r>
            <a:br>
              <a:rPr lang="el-GR" sz="2400" dirty="0">
                <a:solidFill>
                  <a:srgbClr val="002060"/>
                </a:solidFill>
              </a:rPr>
            </a:br>
            <a:r>
              <a:rPr lang="el-GR" sz="2400" dirty="0">
                <a:solidFill>
                  <a:srgbClr val="002060"/>
                </a:solidFill>
              </a:rPr>
              <a:t>Ταξίδι στο Μαρόκο για 2 μήνες, </a:t>
            </a:r>
            <a:r>
              <a:rPr lang="el-GR" sz="2400" dirty="0" err="1">
                <a:solidFill>
                  <a:srgbClr val="002060"/>
                </a:solidFill>
              </a:rPr>
              <a:t>Ταϋλάνδη</a:t>
            </a:r>
            <a:r>
              <a:rPr lang="el-GR" sz="2400" dirty="0">
                <a:solidFill>
                  <a:srgbClr val="002060"/>
                </a:solidFill>
              </a:rPr>
              <a:t> για 2 μήνες + </a:t>
            </a:r>
            <a:r>
              <a:rPr lang="en-US" sz="2400" dirty="0" smtClean="0">
                <a:solidFill>
                  <a:srgbClr val="002060"/>
                </a:solidFill>
              </a:rPr>
              <a:t>N</a:t>
            </a:r>
            <a:r>
              <a:rPr lang="el-GR" sz="2400" dirty="0" err="1" smtClean="0">
                <a:solidFill>
                  <a:srgbClr val="002060"/>
                </a:solidFill>
              </a:rPr>
              <a:t>ότιο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r>
              <a:rPr lang="el-GR" sz="2400" dirty="0">
                <a:solidFill>
                  <a:srgbClr val="002060"/>
                </a:solidFill>
              </a:rPr>
              <a:t>Κορέα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968100"/>
            <a:ext cx="3624524" cy="192994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13" y="5010946"/>
            <a:ext cx="2857500" cy="1600200"/>
          </a:xfrm>
          <a:prstGeom prst="rect">
            <a:avLst/>
          </a:prstGeo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301752" y="1484783"/>
            <a:ext cx="3046112" cy="223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71272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l-GR" dirty="0">
                <a:solidFill>
                  <a:srgbClr val="002060"/>
                </a:solidFill>
              </a:rPr>
              <a:t/>
            </a:r>
            <a:br>
              <a:rPr lang="el-GR" dirty="0">
                <a:solidFill>
                  <a:srgbClr val="002060"/>
                </a:solidFill>
              </a:rPr>
            </a:br>
            <a:r>
              <a:rPr lang="el-GR" sz="3100" dirty="0">
                <a:solidFill>
                  <a:srgbClr val="002060"/>
                </a:solidFill>
              </a:rPr>
              <a:t>5 μήνες πριν…</a:t>
            </a:r>
            <a:br>
              <a:rPr lang="el-GR" sz="3100" dirty="0">
                <a:solidFill>
                  <a:srgbClr val="002060"/>
                </a:solidFill>
              </a:rPr>
            </a:br>
            <a:r>
              <a:rPr lang="el-GR" sz="3100" dirty="0">
                <a:solidFill>
                  <a:srgbClr val="002060"/>
                </a:solidFill>
              </a:rPr>
              <a:t>Επιστροφή στην Νέα Αγγλία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Εμφάνιση </a:t>
            </a:r>
            <a:r>
              <a:rPr lang="el-GR" dirty="0"/>
              <a:t>επώδυνης </a:t>
            </a:r>
            <a:r>
              <a:rPr lang="el-GR" dirty="0" err="1"/>
              <a:t>ερυθυματώδους</a:t>
            </a:r>
            <a:r>
              <a:rPr lang="el-GR" dirty="0"/>
              <a:t> φυσαλίδας στον </a:t>
            </a:r>
            <a:r>
              <a:rPr lang="el-GR" dirty="0" err="1"/>
              <a:t>πώγωνα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70" y="2492896"/>
            <a:ext cx="4468834" cy="244827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881292"/>
            <a:ext cx="3441584" cy="25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002060"/>
                </a:solidFill>
              </a:rPr>
              <a:t>Μια εβδομάδα μετά… </a:t>
            </a:r>
            <a:br>
              <a:rPr lang="el-GR" sz="3200" dirty="0">
                <a:solidFill>
                  <a:srgbClr val="002060"/>
                </a:solidFill>
              </a:rPr>
            </a:br>
            <a:endParaRPr lang="el-GR" sz="3200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800" dirty="0" smtClean="0"/>
              <a:t>Εμπύρετο</a:t>
            </a:r>
            <a:endParaRPr lang="en-US" sz="2800" dirty="0" smtClean="0"/>
          </a:p>
          <a:p>
            <a:r>
              <a:rPr lang="el-GR" sz="2800" dirty="0" smtClean="0"/>
              <a:t>τοπική </a:t>
            </a:r>
            <a:r>
              <a:rPr lang="el-GR" sz="2800" dirty="0"/>
              <a:t>επέκταση φυσαλιδώδους εξανθήματος και δημιουργία </a:t>
            </a:r>
            <a:r>
              <a:rPr lang="el-GR" sz="2800" dirty="0" smtClean="0"/>
              <a:t>πλάκας</a:t>
            </a:r>
            <a:endParaRPr lang="en-US" sz="2800" dirty="0" smtClean="0"/>
          </a:p>
          <a:p>
            <a:r>
              <a:rPr lang="el-GR" sz="2800" dirty="0" smtClean="0"/>
              <a:t>Νέα </a:t>
            </a:r>
            <a:r>
              <a:rPr lang="el-GR" sz="2800" dirty="0"/>
              <a:t>βλάβη στο δεξιό αντιβράχιο με έκκριση μικρής ποσότητας </a:t>
            </a:r>
            <a:r>
              <a:rPr lang="el-GR" sz="2800" dirty="0" err="1" smtClean="0"/>
              <a:t>λευκωπού</a:t>
            </a:r>
            <a:r>
              <a:rPr lang="el-GR" sz="2800" dirty="0" smtClean="0"/>
              <a:t> </a:t>
            </a:r>
            <a:r>
              <a:rPr lang="el-GR" sz="2800" dirty="0"/>
              <a:t>υγρού</a:t>
            </a:r>
            <a:br>
              <a:rPr lang="el-GR" sz="2800" dirty="0"/>
            </a:b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931276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Ιστορικό- κλινική εξέταση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Πρώτη εκτίμηση από γενικό ιατρό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E</a:t>
            </a:r>
            <a:r>
              <a:rPr lang="el-GR" dirty="0" err="1" smtClean="0">
                <a:solidFill>
                  <a:srgbClr val="002060"/>
                </a:solidFill>
              </a:rPr>
              <a:t>μπύρετο</a:t>
            </a:r>
            <a:r>
              <a:rPr lang="el-GR" dirty="0" smtClean="0">
                <a:solidFill>
                  <a:srgbClr val="002060"/>
                </a:solidFill>
              </a:rPr>
              <a:t>, μυαλγίες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l-GR" dirty="0" smtClean="0">
                <a:solidFill>
                  <a:srgbClr val="002060"/>
                </a:solidFill>
              </a:rPr>
              <a:t>περιστασιακά </a:t>
            </a:r>
            <a:r>
              <a:rPr lang="el-GR" dirty="0" err="1" smtClean="0">
                <a:solidFill>
                  <a:srgbClr val="002060"/>
                </a:solidFill>
              </a:rPr>
              <a:t>φαρυγγαλγία</a:t>
            </a:r>
            <a:endParaRPr lang="el-GR" dirty="0" smtClean="0">
              <a:solidFill>
                <a:srgbClr val="002060"/>
              </a:solidFill>
            </a:endParaRP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ΑΠ=110/60</a:t>
            </a:r>
            <a:r>
              <a:rPr lang="en-US" dirty="0" smtClean="0">
                <a:solidFill>
                  <a:srgbClr val="002060"/>
                </a:solidFill>
              </a:rPr>
              <a:t> mmHg</a:t>
            </a:r>
            <a:r>
              <a:rPr lang="el-GR" dirty="0" smtClean="0">
                <a:solidFill>
                  <a:srgbClr val="002060"/>
                </a:solidFill>
              </a:rPr>
              <a:t>, Τ=36.8</a:t>
            </a:r>
            <a:r>
              <a:rPr lang="en-US" dirty="0" smtClean="0">
                <a:solidFill>
                  <a:srgbClr val="002060"/>
                </a:solidFill>
              </a:rPr>
              <a:t> C, </a:t>
            </a:r>
            <a:r>
              <a:rPr lang="el-GR" b="1" dirty="0" err="1" smtClean="0">
                <a:solidFill>
                  <a:srgbClr val="002060"/>
                </a:solidFill>
              </a:rPr>
              <a:t>ερυθηματώδης</a:t>
            </a:r>
            <a:r>
              <a:rPr lang="el-GR" b="1" dirty="0" smtClean="0">
                <a:solidFill>
                  <a:srgbClr val="002060"/>
                </a:solidFill>
              </a:rPr>
              <a:t> πλάκα 1</a:t>
            </a:r>
            <a:r>
              <a:rPr lang="en-US" b="1" dirty="0" smtClean="0">
                <a:solidFill>
                  <a:srgbClr val="002060"/>
                </a:solidFill>
              </a:rPr>
              <a:t>cm </a:t>
            </a:r>
            <a:r>
              <a:rPr lang="el-GR" b="1" dirty="0" smtClean="0">
                <a:solidFill>
                  <a:srgbClr val="002060"/>
                </a:solidFill>
              </a:rPr>
              <a:t>στον πώγωνα και στο δεξιό αντιβράχιο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Έναρξη </a:t>
            </a:r>
            <a:r>
              <a:rPr lang="el-GR" dirty="0" err="1" smtClean="0">
                <a:solidFill>
                  <a:srgbClr val="002060"/>
                </a:solidFill>
              </a:rPr>
              <a:t>κεφαλεξίνης</a:t>
            </a:r>
            <a:endParaRPr lang="el-GR" dirty="0" smtClean="0">
              <a:solidFill>
                <a:srgbClr val="002060"/>
              </a:solidFill>
            </a:endParaRPr>
          </a:p>
          <a:p>
            <a:pPr lvl="1"/>
            <a:endParaRPr lang="el-GR" dirty="0" smtClean="0"/>
          </a:p>
          <a:p>
            <a:r>
              <a:rPr lang="el-GR" dirty="0" smtClean="0"/>
              <a:t>3 ημέρες μετά επανεκτίμηση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Χωρίς βελτίωση, εμφάνιση </a:t>
            </a:r>
            <a:r>
              <a:rPr lang="el-GR" b="1" dirty="0" smtClean="0">
                <a:solidFill>
                  <a:srgbClr val="002060"/>
                </a:solidFill>
              </a:rPr>
              <a:t>νέας βλάβης στο αριστερό αντιβράχιο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Διάνοιξη βλάβης δεξιού αντιβραχίου- εκροή αιματηρού υγρού =&gt; κα υγρού και κα αίματος αρνητικές</a:t>
            </a:r>
          </a:p>
          <a:p>
            <a:pPr lvl="1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Εργαστηριακός έλεγχος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 fontScale="92500"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 smtClean="0"/>
          </a:p>
          <a:p>
            <a:endParaRPr lang="en-US" dirty="0"/>
          </a:p>
          <a:p>
            <a:endParaRPr lang="el-GR" dirty="0" smtClean="0"/>
          </a:p>
          <a:p>
            <a:r>
              <a:rPr lang="el-GR" sz="2000" dirty="0" smtClean="0"/>
              <a:t>Υπέρηχος κοιλίας αυξημένη </a:t>
            </a:r>
            <a:r>
              <a:rPr lang="el-GR" sz="2000" dirty="0" err="1" smtClean="0"/>
              <a:t>ηχογένεια</a:t>
            </a:r>
            <a:r>
              <a:rPr lang="el-GR" sz="2000" dirty="0" smtClean="0"/>
              <a:t> ήπατος – ως επί λιπώδους διήθησης</a:t>
            </a:r>
            <a:endParaRPr lang="el-GR" sz="2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362" y="1628800"/>
            <a:ext cx="6362700" cy="423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2060"/>
                </a:solidFill>
              </a:rPr>
              <a:t>Ι</a:t>
            </a:r>
            <a:r>
              <a:rPr lang="el-GR" dirty="0" smtClean="0">
                <a:solidFill>
                  <a:srgbClr val="002060"/>
                </a:solidFill>
              </a:rPr>
              <a:t>στορικό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Έναρξη </a:t>
            </a:r>
            <a:r>
              <a:rPr lang="en-US" dirty="0" err="1" smtClean="0"/>
              <a:t>trimethroprim</a:t>
            </a:r>
            <a:r>
              <a:rPr lang="en-US" dirty="0" smtClean="0"/>
              <a:t>- </a:t>
            </a:r>
            <a:r>
              <a:rPr lang="en-US" dirty="0" err="1" smtClean="0"/>
              <a:t>sulphamethoxazole</a:t>
            </a:r>
            <a:r>
              <a:rPr lang="en-US" dirty="0" smtClean="0"/>
              <a:t>+ mupirocin</a:t>
            </a:r>
          </a:p>
          <a:p>
            <a:endParaRPr lang="el-GR" dirty="0" smtClean="0"/>
          </a:p>
          <a:p>
            <a:r>
              <a:rPr lang="el-GR" dirty="0" smtClean="0"/>
              <a:t>Παραπομπή σε γαστρεντερολόγο για την αυξημένη </a:t>
            </a:r>
            <a:r>
              <a:rPr lang="en-US" dirty="0" smtClean="0"/>
              <a:t>ALP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Αναφέρει κόπωση (χωρίς κνησμό, κοιλιακό άλγος ή αρθραλγίες)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ΑΜΑ (-), ΑΝΑ(-)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Μ</a:t>
            </a:r>
            <a:r>
              <a:rPr lang="en-US" dirty="0" smtClean="0">
                <a:solidFill>
                  <a:srgbClr val="002060"/>
                </a:solidFill>
              </a:rPr>
              <a:t>RCP  </a:t>
            </a:r>
            <a:r>
              <a:rPr lang="el-GR" dirty="0" err="1" smtClean="0">
                <a:solidFill>
                  <a:srgbClr val="002060"/>
                </a:solidFill>
              </a:rPr>
              <a:t>κφ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l-GR" dirty="0" smtClean="0"/>
          </a:p>
          <a:p>
            <a:r>
              <a:rPr lang="el-GR" dirty="0" smtClean="0"/>
              <a:t>Σύσταση για απώλεια βάρους ως πιθανή μη αλκοολικής αιτιολογίας λιπώδης διήθηση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Ιστορικό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7 ημέρες μετά…. 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Ολοκλήρωση θεραπείας- βελτίωση εξανθήματος στον πώγωνα και το αριστερό αντιβράχιο αλλά με εμμένοντα άλγος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Παραπομπή σε δερματολόγο για εκτίμηση εξανθήματος δεξιού αντιβραχίου- </a:t>
            </a:r>
            <a:r>
              <a:rPr lang="el-GR" dirty="0" err="1" smtClean="0">
                <a:solidFill>
                  <a:srgbClr val="002060"/>
                </a:solidFill>
              </a:rPr>
              <a:t>εσχαροποιημένη</a:t>
            </a:r>
            <a:r>
              <a:rPr lang="el-GR" dirty="0" smtClean="0">
                <a:solidFill>
                  <a:srgbClr val="002060"/>
                </a:solidFill>
              </a:rPr>
              <a:t> βλάβη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Gram stain</a:t>
            </a:r>
            <a:r>
              <a:rPr lang="el-GR" dirty="0" smtClean="0">
                <a:solidFill>
                  <a:srgbClr val="002060"/>
                </a:solidFill>
              </a:rPr>
              <a:t> (-)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έναρξη </a:t>
            </a:r>
            <a:r>
              <a:rPr lang="el-GR" dirty="0" err="1" smtClean="0">
                <a:solidFill>
                  <a:srgbClr val="002060"/>
                </a:solidFill>
              </a:rPr>
              <a:t>κεφαλεξίνης</a:t>
            </a:r>
            <a:r>
              <a:rPr lang="el-GR" dirty="0" smtClean="0">
                <a:solidFill>
                  <a:srgbClr val="002060"/>
                </a:solidFill>
              </a:rPr>
              <a:t> και τοπικά </a:t>
            </a:r>
            <a:r>
              <a:rPr lang="el-GR" dirty="0" err="1" smtClean="0">
                <a:solidFill>
                  <a:srgbClr val="002060"/>
                </a:solidFill>
              </a:rPr>
              <a:t>κλοβεταζόλης</a:t>
            </a:r>
            <a:endParaRPr lang="el-GR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l-GR" dirty="0" smtClean="0"/>
          </a:p>
          <a:p>
            <a:r>
              <a:rPr lang="el-GR" dirty="0" smtClean="0"/>
              <a:t>και 7 ημέρες μετά…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Επανεμφάνιση βλάβης πώγωνα, </a:t>
            </a:r>
            <a:r>
              <a:rPr lang="el-GR" dirty="0" err="1" smtClean="0">
                <a:solidFill>
                  <a:srgbClr val="002060"/>
                </a:solidFill>
              </a:rPr>
              <a:t>ερυθηματώδης</a:t>
            </a:r>
            <a:r>
              <a:rPr lang="el-GR" dirty="0" smtClean="0">
                <a:solidFill>
                  <a:srgbClr val="002060"/>
                </a:solidFill>
              </a:rPr>
              <a:t> πλάκα 2εκ 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αύξηση βλάβης </a:t>
            </a:r>
            <a:r>
              <a:rPr lang="el-GR" dirty="0" err="1" smtClean="0">
                <a:solidFill>
                  <a:srgbClr val="002060"/>
                </a:solidFill>
              </a:rPr>
              <a:t>δεξ</a:t>
            </a:r>
            <a:r>
              <a:rPr lang="el-GR" dirty="0" smtClean="0">
                <a:solidFill>
                  <a:srgbClr val="002060"/>
                </a:solidFill>
              </a:rPr>
              <a:t>. αντιβραχίου στα 2εκ</a:t>
            </a: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Έγινε </a:t>
            </a:r>
            <a:r>
              <a:rPr lang="el-GR" u="sng" dirty="0" smtClean="0">
                <a:solidFill>
                  <a:srgbClr val="002060"/>
                </a:solidFill>
              </a:rPr>
              <a:t>ΒΙΟΨΙΑ βλάβης : ιστολογικά </a:t>
            </a:r>
            <a:r>
              <a:rPr lang="el-GR" u="sng" dirty="0" err="1" smtClean="0">
                <a:solidFill>
                  <a:srgbClr val="002060"/>
                </a:solidFill>
              </a:rPr>
              <a:t>περιθυλακική</a:t>
            </a:r>
            <a:r>
              <a:rPr lang="el-GR" u="sng" dirty="0" smtClean="0">
                <a:solidFill>
                  <a:srgbClr val="002060"/>
                </a:solidFill>
              </a:rPr>
              <a:t> </a:t>
            </a:r>
            <a:r>
              <a:rPr lang="el-GR" u="sng" dirty="0" err="1" smtClean="0">
                <a:solidFill>
                  <a:srgbClr val="002060"/>
                </a:solidFill>
              </a:rPr>
              <a:t>κοκκιωματώδης</a:t>
            </a:r>
            <a:r>
              <a:rPr lang="el-GR" u="sng" dirty="0" smtClean="0">
                <a:solidFill>
                  <a:srgbClr val="002060"/>
                </a:solidFill>
              </a:rPr>
              <a:t> και φλεγμονώδης διήθηση με ουδετερόφιλα και </a:t>
            </a:r>
            <a:r>
              <a:rPr lang="el-GR" u="sng" dirty="0" err="1" smtClean="0">
                <a:solidFill>
                  <a:srgbClr val="002060"/>
                </a:solidFill>
              </a:rPr>
              <a:t>ηωσινόφιλα</a:t>
            </a:r>
            <a:r>
              <a:rPr lang="el-GR" u="sng" dirty="0" smtClean="0">
                <a:solidFill>
                  <a:srgbClr val="002060"/>
                </a:solidFill>
              </a:rPr>
              <a:t>,</a:t>
            </a:r>
            <a:r>
              <a:rPr lang="en-US" u="sng" dirty="0" smtClean="0">
                <a:solidFill>
                  <a:srgbClr val="002060"/>
                </a:solidFill>
              </a:rPr>
              <a:t> gram </a:t>
            </a:r>
            <a:r>
              <a:rPr lang="el-GR" u="sng" dirty="0" smtClean="0">
                <a:solidFill>
                  <a:srgbClr val="002060"/>
                </a:solidFill>
              </a:rPr>
              <a:t>χρώση</a:t>
            </a:r>
            <a:r>
              <a:rPr lang="en-US" u="sng" dirty="0" smtClean="0">
                <a:solidFill>
                  <a:srgbClr val="002060"/>
                </a:solidFill>
              </a:rPr>
              <a:t> (-)</a:t>
            </a:r>
            <a:endParaRPr lang="el-GR" u="sng" dirty="0" smtClean="0">
              <a:solidFill>
                <a:srgbClr val="002060"/>
              </a:solidFill>
            </a:endParaRPr>
          </a:p>
          <a:p>
            <a:pPr lvl="1"/>
            <a:r>
              <a:rPr lang="el-GR" dirty="0" smtClean="0">
                <a:solidFill>
                  <a:srgbClr val="002060"/>
                </a:solidFill>
              </a:rPr>
              <a:t>Έγινε έναρξη </a:t>
            </a:r>
            <a:r>
              <a:rPr lang="el-GR" dirty="0" err="1" smtClean="0">
                <a:solidFill>
                  <a:srgbClr val="002060"/>
                </a:solidFill>
              </a:rPr>
              <a:t>δοξυκυκλίνης</a:t>
            </a:r>
            <a:endParaRPr lang="el-GR" dirty="0" smtClean="0">
              <a:solidFill>
                <a:srgbClr val="002060"/>
              </a:solidFill>
            </a:endParaRPr>
          </a:p>
          <a:p>
            <a:pPr lvl="1"/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1018</Words>
  <Application>Microsoft Office PowerPoint</Application>
  <PresentationFormat>Προβολή στην οθόνη (4:3)</PresentationFormat>
  <Paragraphs>240</Paragraphs>
  <Slides>29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Georgia</vt:lpstr>
      <vt:lpstr>Wingdings</vt:lpstr>
      <vt:lpstr>Wingdings 2</vt:lpstr>
      <vt:lpstr>Δημοτικός</vt:lpstr>
      <vt:lpstr>ΣΥΖΗΤΗΣΗ ΕΝΔΙΑΦΕΡΟΝΤΩΝ ΠΕΡΙΣΤΑΤΙΚΩΝ 2017-2018</vt:lpstr>
      <vt:lpstr>Ιστορικό</vt:lpstr>
      <vt:lpstr> 11 μήνες πριν… Ταξίδι στο Μαρόκο για 2 μήνες, Ταϋλάνδη για 2 μήνες + Nότιο Κορέα</vt:lpstr>
      <vt:lpstr>    5 μήνες πριν… Επιστροφή στην Νέα Αγγλία</vt:lpstr>
      <vt:lpstr>Μια εβδομάδα μετά…  </vt:lpstr>
      <vt:lpstr>Ιστορικό- κλινική εξέταση</vt:lpstr>
      <vt:lpstr>Εργαστηριακός έλεγχος</vt:lpstr>
      <vt:lpstr>Ιστορικό</vt:lpstr>
      <vt:lpstr>Ιστορικό</vt:lpstr>
      <vt:lpstr>Iστορικό</vt:lpstr>
      <vt:lpstr>Παραπομπή σε κλινική λοιμωδών νοσημάτων</vt:lpstr>
      <vt:lpstr>Εξετάσεις</vt:lpstr>
      <vt:lpstr>ΚΑΜΙΑ ΛΑΜΠΡΗ ΙΔΕΑ???</vt:lpstr>
      <vt:lpstr>ΒΙΟΨΙΑ</vt:lpstr>
      <vt:lpstr>Εκτίμηση κοκκιώδους εξανθήματος</vt:lpstr>
      <vt:lpstr>Διερεύνηση</vt:lpstr>
      <vt:lpstr>δ/δ κοκκιωματώδης δερματική βλάβη</vt:lpstr>
      <vt:lpstr>δ/δ κοκκιωματώδης δερματική βλάβη</vt:lpstr>
      <vt:lpstr>δ/δ κοκκιωματώδης δερματική βλάβη</vt:lpstr>
      <vt:lpstr>δ/δ κοκκιωματώδης δερματική βλάβη</vt:lpstr>
      <vt:lpstr>δ/δ κοκκιωματώδης δερματική βλάβη</vt:lpstr>
      <vt:lpstr>δ/δ κοκκιωματώδης δερματική βλάβη</vt:lpstr>
      <vt:lpstr>      Takayasu αρτηριίτιδα</vt:lpstr>
      <vt:lpstr>ΚΡΙΤΗΡΙΑ ΤΑΞΙΝΟΜΗΣΗΣ</vt:lpstr>
      <vt:lpstr>ΕΞΕΤΑΣΗ ΕΚΛΟΓΗΣ ΔΙΑΔΕΡΜΙΚΗ ΕΝΔΟΦΛΕΒΙΑ  ΑΓΓΕΙΟΓΡΑΦΙΑ</vt:lpstr>
      <vt:lpstr>ΑΓΓΕΙΟΓΡΑΜΜΑ</vt:lpstr>
      <vt:lpstr>Η ασθενής μας… στένωση αριστερής υποκλείδιας αρτηρίας</vt:lpstr>
      <vt:lpstr>ΑΓΩΓΗ- ΠΡΟΓΝΩΣΗ</vt:lpstr>
      <vt:lpstr>アリガトウ= arigatou= ευχαριστώ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ΣΥΖΗΤΗΣΗ ΕΝΔΙΑΦΕΡΟΝΤΩΝ ΠΕΡΙΣΤΑΤΙΚΩΝ 2017-2018</dc:title>
  <dc:creator>tep_ypodoxi</dc:creator>
  <cp:lastModifiedBy>Ioannis Andrianopoulos</cp:lastModifiedBy>
  <cp:revision>128</cp:revision>
  <dcterms:created xsi:type="dcterms:W3CDTF">2017-11-21T07:40:03Z</dcterms:created>
  <dcterms:modified xsi:type="dcterms:W3CDTF">2017-12-14T06:58:29Z</dcterms:modified>
</cp:coreProperties>
</file>